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56" r:id="rId3"/>
    <p:sldId id="262" r:id="rId4"/>
    <p:sldId id="263" r:id="rId5"/>
    <p:sldId id="266" r:id="rId6"/>
    <p:sldId id="268" r:id="rId7"/>
    <p:sldId id="261" r:id="rId8"/>
    <p:sldId id="257" r:id="rId9"/>
    <p:sldId id="259" r:id="rId10"/>
    <p:sldId id="260" r:id="rId11"/>
    <p:sldId id="264" r:id="rId12"/>
    <p:sldId id="265" r:id="rId13"/>
    <p:sldId id="270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8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05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6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75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6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4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50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73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60EF-9C7B-46EA-98BE-9F3227E5BA59}" type="datetimeFigureOut">
              <a:rPr lang="en-IN" smtClean="0"/>
              <a:t>24-05-2019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508E46-8C78-408B-A52A-6EF31A6E1B36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3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30384-2028-467B-B2A5-E7211532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3553" y="1782087"/>
            <a:ext cx="9817620" cy="101292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PROJECT  ON  SMART  HEALTH  MONITORING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                                SYSTEM 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B94DA-1DD8-4684-9743-A53C59F0A1BE}"/>
              </a:ext>
            </a:extLst>
          </p:cNvPr>
          <p:cNvSpPr txBox="1"/>
          <p:nvPr/>
        </p:nvSpPr>
        <p:spPr>
          <a:xfrm>
            <a:off x="1076075" y="514904"/>
            <a:ext cx="929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    INTERNET OF THINGS</a:t>
            </a:r>
            <a:endParaRPr lang="en-IN" sz="5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6B7E0-9DAB-402F-BA36-B33AED09D09A}"/>
              </a:ext>
            </a:extLst>
          </p:cNvPr>
          <p:cNvSpPr txBox="1"/>
          <p:nvPr/>
        </p:nvSpPr>
        <p:spPr>
          <a:xfrm>
            <a:off x="5549628" y="3619102"/>
            <a:ext cx="64707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SUBMITTED BY :</a:t>
            </a:r>
          </a:p>
          <a:p>
            <a:r>
              <a:rPr lang="en-US" sz="3200" dirty="0">
                <a:solidFill>
                  <a:srgbClr val="00B050"/>
                </a:solidFill>
              </a:rPr>
              <a:t>   </a:t>
            </a:r>
            <a:r>
              <a:rPr lang="en-US" sz="3200" dirty="0"/>
              <a:t>                               CH.HYNDAVI</a:t>
            </a:r>
          </a:p>
          <a:p>
            <a:r>
              <a:rPr lang="en-US" sz="3200" dirty="0"/>
              <a:t>                            G.NIKHILA RANI</a:t>
            </a:r>
          </a:p>
          <a:p>
            <a:r>
              <a:rPr lang="en-US" sz="3200" dirty="0"/>
              <a:t>                      V.NAGA SAI ARUNA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098E4-2CBF-4A7B-B571-C60D0CDA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2" y="3249228"/>
            <a:ext cx="3613212" cy="27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0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EE8ED-D65E-40F8-B375-D8005AC9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850451"/>
            <a:ext cx="3231291" cy="2139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5DE68-CFAA-46F8-A154-7189BE61CCBE}"/>
              </a:ext>
            </a:extLst>
          </p:cNvPr>
          <p:cNvSpPr txBox="1"/>
          <p:nvPr/>
        </p:nvSpPr>
        <p:spPr>
          <a:xfrm>
            <a:off x="348792" y="125195"/>
            <a:ext cx="25923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3.NODEMCU :</a:t>
            </a:r>
            <a:endParaRPr lang="en-IN" sz="28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4CE0D-256B-41D6-A84A-4DF45F7FDA38}"/>
              </a:ext>
            </a:extLst>
          </p:cNvPr>
          <p:cNvSpPr txBox="1"/>
          <p:nvPr/>
        </p:nvSpPr>
        <p:spPr>
          <a:xfrm>
            <a:off x="4466017" y="991362"/>
            <a:ext cx="609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NODEMCU is an open source IOT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includes firmware which runs in the ESP8266 </a:t>
            </a:r>
            <a:r>
              <a:rPr lang="en-US" dirty="0" err="1"/>
              <a:t>WiFi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based on ESP-12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– 128kbytes.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D165E-053A-4446-9678-63778EEB28C1}"/>
              </a:ext>
            </a:extLst>
          </p:cNvPr>
          <p:cNvSpPr txBox="1"/>
          <p:nvPr/>
        </p:nvSpPr>
        <p:spPr>
          <a:xfrm>
            <a:off x="233382" y="3090558"/>
            <a:ext cx="423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4.ARDUINO UNO :</a:t>
            </a:r>
            <a:endParaRPr lang="en-IN" sz="28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BE6315-A838-4C7C-9F87-8A500093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2" y="3613778"/>
            <a:ext cx="3346701" cy="2515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1C347C-E629-462F-B0CA-04B89A1F47D5}"/>
              </a:ext>
            </a:extLst>
          </p:cNvPr>
          <p:cNvSpPr txBox="1"/>
          <p:nvPr/>
        </p:nvSpPr>
        <p:spPr>
          <a:xfrm>
            <a:off x="4536947" y="3810807"/>
            <a:ext cx="657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 is an open source micro controller board based on micro chip ATmega328P micro controller.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developed by Arduino.cc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is equipped with sets of digital and analog input/output pins that may be interfaced to various expansion boards and other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communicates using the original STK500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92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50220B-66A0-411A-A017-C74B8492F8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762000"/>
            <a:ext cx="3367088" cy="221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2B329-8A1B-4DBF-95EB-C7E41F83150F}"/>
              </a:ext>
            </a:extLst>
          </p:cNvPr>
          <p:cNvSpPr txBox="1"/>
          <p:nvPr/>
        </p:nvSpPr>
        <p:spPr>
          <a:xfrm>
            <a:off x="626675" y="23107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NRF24L01 :</a:t>
            </a:r>
            <a:endParaRPr lang="en-IN" sz="36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33D23-1202-4720-BBCC-DA6F1544AFED}"/>
              </a:ext>
            </a:extLst>
          </p:cNvPr>
          <p:cNvSpPr txBox="1"/>
          <p:nvPr/>
        </p:nvSpPr>
        <p:spPr>
          <a:xfrm>
            <a:off x="4114800" y="714325"/>
            <a:ext cx="7821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NRF24l01 is used on a  wide variety of applications that requires wireless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NRF24L01 is a single chip radio transceiver for the world wide 2.4 - 2.5GHz</a:t>
            </a:r>
            <a:r>
              <a:rPr lang="en-IN" dirty="0"/>
              <a:t> ISM band.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Ultra low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Input voltage :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Pins : 5v tolerant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5525A-EE76-4278-83B4-7BF3DE98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3673419"/>
            <a:ext cx="3238024" cy="2377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AFBD6-D8A4-48CA-A41F-15A2A69FC0CE}"/>
              </a:ext>
            </a:extLst>
          </p:cNvPr>
          <p:cNvSpPr txBox="1"/>
          <p:nvPr/>
        </p:nvSpPr>
        <p:spPr>
          <a:xfrm>
            <a:off x="242316" y="3098086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BREADBOARD  :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A7DF2-2CCC-4E03-85D9-3F38183E3DA1}"/>
              </a:ext>
            </a:extLst>
          </p:cNvPr>
          <p:cNvSpPr txBox="1"/>
          <p:nvPr/>
        </p:nvSpPr>
        <p:spPr>
          <a:xfrm>
            <a:off x="4114800" y="3781341"/>
            <a:ext cx="7382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 boards are  one of the most fundamental pieces when learning how to built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 board is a construction base for prototyping of electronics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reusable.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easy to use for creating temporary prototypes and experimenting with circuit design.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9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02D773-8EA4-4965-8CB4-8E40308B9354}"/>
              </a:ext>
            </a:extLst>
          </p:cNvPr>
          <p:cNvSpPr/>
          <p:nvPr/>
        </p:nvSpPr>
        <p:spPr>
          <a:xfrm>
            <a:off x="546186" y="382680"/>
            <a:ext cx="7307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What we have done in this project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C383A-FFED-442A-BB06-38C37FA21658}"/>
              </a:ext>
            </a:extLst>
          </p:cNvPr>
          <p:cNvSpPr txBox="1"/>
          <p:nvPr/>
        </p:nvSpPr>
        <p:spPr>
          <a:xfrm>
            <a:off x="896112" y="1517904"/>
            <a:ext cx="945489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taken two sensors (i.e.)pulse sensor and temperature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integrate two codes related to pulse sensor  with interrupt code and temperature sensor , along with </a:t>
            </a:r>
            <a:r>
              <a:rPr lang="en-US" sz="2000" dirty="0" err="1"/>
              <a:t>nRF</a:t>
            </a:r>
            <a:r>
              <a:rPr lang="en-US" sz="2000" dirty="0"/>
              <a:t> transmitter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Board – Arduino/ </a:t>
            </a:r>
            <a:r>
              <a:rPr lang="en-US" sz="2000" dirty="0" err="1"/>
              <a:t>Geniuno</a:t>
            </a:r>
            <a:r>
              <a:rPr lang="en-US" sz="2000" dirty="0"/>
              <a:t> 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PORT – COM4 Arduino/ </a:t>
            </a:r>
            <a:r>
              <a:rPr lang="en-US" sz="2000" dirty="0" err="1"/>
              <a:t>Geniuno</a:t>
            </a:r>
            <a:r>
              <a:rPr lang="en-US" sz="2000" dirty="0"/>
              <a:t> 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taken another  </a:t>
            </a:r>
            <a:r>
              <a:rPr lang="en-US" sz="2000" dirty="0" err="1"/>
              <a:t>nRF</a:t>
            </a:r>
            <a:r>
              <a:rPr lang="en-US" sz="2000" dirty="0"/>
              <a:t> receiver code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values  can be transferred from </a:t>
            </a:r>
            <a:r>
              <a:rPr lang="en-US" sz="2000" dirty="0" err="1"/>
              <a:t>nRF</a:t>
            </a:r>
            <a:r>
              <a:rPr lang="en-US" sz="2000" dirty="0"/>
              <a:t> transmitter to </a:t>
            </a:r>
            <a:r>
              <a:rPr lang="en-US" sz="2000" dirty="0" err="1"/>
              <a:t>nRF</a:t>
            </a:r>
            <a:r>
              <a:rPr lang="en-US" sz="2000" dirty="0"/>
              <a:t> receiver(connected to </a:t>
            </a:r>
            <a:r>
              <a:rPr lang="en-US" sz="2000" dirty="0" err="1"/>
              <a:t>nodeMCU</a:t>
            </a:r>
            <a:r>
              <a:rPr lang="en-US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values are sent to IBM Watson cloud and those values are stored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These values are then visualized on the user interface which is created using node red of IBM Watson services.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values are also sent to mobile application.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12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CC2D1-4DAB-47A7-8AC2-7645281EA2BC}"/>
              </a:ext>
            </a:extLst>
          </p:cNvPr>
          <p:cNvSpPr txBox="1"/>
          <p:nvPr/>
        </p:nvSpPr>
        <p:spPr>
          <a:xfrm>
            <a:off x="461639" y="452761"/>
            <a:ext cx="941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Advantages :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18678-DF0C-481E-8233-F45DCB2E9E5E}"/>
              </a:ext>
            </a:extLst>
          </p:cNvPr>
          <p:cNvSpPr txBox="1"/>
          <p:nvPr/>
        </p:nvSpPr>
        <p:spPr>
          <a:xfrm>
            <a:off x="550416" y="1926454"/>
            <a:ext cx="9410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access this device anywhere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check the health status of our family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carry this device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Maintainence</a:t>
            </a:r>
            <a:r>
              <a:rPr lang="en-US" dirty="0"/>
              <a:t> will be easy.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know health status of our family members even we are far away from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device an ecofriendly in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Especially  for doctor’s this device will be more useful.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elderly people this project will be more helpful.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356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2BBB9-A2BE-4893-BC29-276094F35FA6}"/>
              </a:ext>
            </a:extLst>
          </p:cNvPr>
          <p:cNvSpPr txBox="1"/>
          <p:nvPr/>
        </p:nvSpPr>
        <p:spPr>
          <a:xfrm>
            <a:off x="576072" y="346799"/>
            <a:ext cx="1057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OUTPUT </a:t>
            </a:r>
            <a:r>
              <a:rPr lang="en-US" sz="4400" dirty="0">
                <a:solidFill>
                  <a:srgbClr val="7030A0"/>
                </a:solidFill>
              </a:rPr>
              <a:t>:</a:t>
            </a:r>
            <a:endParaRPr lang="en-IN" sz="44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A2115-1104-466E-83D3-1B2CD07E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35" y="1116240"/>
            <a:ext cx="3931921" cy="4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4F64-F15A-438D-9095-CEAF1EC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64" y="1161326"/>
            <a:ext cx="8562580" cy="18879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         THANK YOU</a:t>
            </a:r>
            <a:endParaRPr lang="en-IN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1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1E27-059C-4353-BE9D-A15E17D16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3883"/>
            <a:ext cx="9144000" cy="781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3399"/>
                </a:solidFill>
              </a:rPr>
              <a:t>SMART HEALTH MONITORING SYSTEM</a:t>
            </a:r>
            <a:endParaRPr lang="en-IN" sz="4800" b="1" dirty="0">
              <a:solidFill>
                <a:srgbClr val="FF33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F3EC8-DA7D-4179-8335-2DCAEFD5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306034"/>
            <a:ext cx="8572500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291C9-BB10-407E-BF43-F36D595D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04" y="3689874"/>
            <a:ext cx="2647950" cy="2390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424ED-DFEA-440D-9299-AC7B310800A3}"/>
              </a:ext>
            </a:extLst>
          </p:cNvPr>
          <p:cNvSpPr txBox="1"/>
          <p:nvPr/>
        </p:nvSpPr>
        <p:spPr>
          <a:xfrm>
            <a:off x="4678533" y="4456591"/>
            <a:ext cx="6943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Continuous Heart Rate and Body Temperature Monitoring System Using Arduino UNO and ANDROID Device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2089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3C69-8049-41B4-A5F2-7B356449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Project Description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D8F5-9E5E-471E-8CCE-EBA17DF0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Monitoring health status of the patient at home is a difficult. Especially old age patients should be periodically monitored.</a:t>
            </a:r>
          </a:p>
          <a:p>
            <a:r>
              <a:rPr lang="en-US" dirty="0"/>
              <a:t> Our project puts forward a smart health monitoring system that uses Sensors to track health and alerts the care takers in case of emergencies.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using sensors we can check the health parameters, these sensor values are sent to IBM Watson cloud and those values are stored in the database.</a:t>
            </a:r>
          </a:p>
          <a:p>
            <a:r>
              <a:rPr lang="en-US" dirty="0"/>
              <a:t> These values are then visualized on the user interface which is created using node red of IBM Watson services. These values are also sent to mobile application 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2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6942-8F97-43F6-8B55-F4F3A06A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Project Highlights </a:t>
            </a:r>
            <a:br>
              <a:rPr lang="en-US" sz="5300" b="1" dirty="0"/>
            </a:br>
            <a:endParaRPr lang="en-IN" sz="5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DD5D-BEA9-4C81-BA19-4248F66A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Working with IBM Watson cloud services</a:t>
            </a:r>
          </a:p>
          <a:p>
            <a:r>
              <a:rPr lang="en-US" dirty="0"/>
              <a:t>Accessing Sensor data from anywhere in the world.</a:t>
            </a:r>
          </a:p>
          <a:p>
            <a:r>
              <a:rPr lang="en-US" dirty="0"/>
              <a:t>Reduces the need for a caretaker to be assigned to each patient.</a:t>
            </a:r>
          </a:p>
          <a:p>
            <a:r>
              <a:rPr lang="en-US" dirty="0"/>
              <a:t>Even the Family members can monitor the health status of their loved ones from anywhere in the world.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18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617A9-3EBD-4E66-B013-B20452A4BB9E}"/>
              </a:ext>
            </a:extLst>
          </p:cNvPr>
          <p:cNvSpPr/>
          <p:nvPr/>
        </p:nvSpPr>
        <p:spPr>
          <a:xfrm>
            <a:off x="330712" y="2231137"/>
            <a:ext cx="2418588" cy="795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Pulse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07AA3-F394-4EFC-B273-6012BD8088CC}"/>
              </a:ext>
            </a:extLst>
          </p:cNvPr>
          <p:cNvSpPr/>
          <p:nvPr/>
        </p:nvSpPr>
        <p:spPr>
          <a:xfrm>
            <a:off x="291083" y="3573018"/>
            <a:ext cx="2491740" cy="1261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Temperature</a:t>
            </a:r>
            <a:endParaRPr lang="en-IN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15404-19BD-4738-84DB-E9BC2D302C44}"/>
              </a:ext>
            </a:extLst>
          </p:cNvPr>
          <p:cNvSpPr/>
          <p:nvPr/>
        </p:nvSpPr>
        <p:spPr>
          <a:xfrm>
            <a:off x="3572638" y="2216224"/>
            <a:ext cx="804672" cy="2633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R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U</a:t>
            </a:r>
          </a:p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r>
              <a:rPr lang="en-US" dirty="0"/>
              <a:t>UNO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ECE3C-17E0-4B49-ABB8-0A4E069CE695}"/>
              </a:ext>
            </a:extLst>
          </p:cNvPr>
          <p:cNvSpPr/>
          <p:nvPr/>
        </p:nvSpPr>
        <p:spPr>
          <a:xfrm>
            <a:off x="4870135" y="2445111"/>
            <a:ext cx="1314360" cy="2113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NRF</a:t>
            </a:r>
          </a:p>
          <a:p>
            <a:pPr algn="ctr"/>
            <a:r>
              <a:rPr lang="en-US" sz="2400" dirty="0"/>
              <a:t>TRANS-MITTER</a:t>
            </a:r>
            <a:endParaRPr lang="en-IN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5D248A-C1CA-4EBC-8181-48CB179EEFF9}"/>
              </a:ext>
            </a:extLst>
          </p:cNvPr>
          <p:cNvCxnSpPr/>
          <p:nvPr/>
        </p:nvCxnSpPr>
        <p:spPr>
          <a:xfrm>
            <a:off x="2775204" y="2578608"/>
            <a:ext cx="822960" cy="521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7B99D1-911E-4849-961F-03A2EF9C2204}"/>
              </a:ext>
            </a:extLst>
          </p:cNvPr>
          <p:cNvCxnSpPr/>
          <p:nvPr/>
        </p:nvCxnSpPr>
        <p:spPr>
          <a:xfrm flipV="1">
            <a:off x="2816352" y="3817620"/>
            <a:ext cx="82296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75AD93-C344-4B63-8E20-100540A7CF35}"/>
              </a:ext>
            </a:extLst>
          </p:cNvPr>
          <p:cNvCxnSpPr/>
          <p:nvPr/>
        </p:nvCxnSpPr>
        <p:spPr>
          <a:xfrm>
            <a:off x="4377310" y="3730752"/>
            <a:ext cx="512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26DBDE-903E-451E-AE6D-5C6736FD18BD}"/>
              </a:ext>
            </a:extLst>
          </p:cNvPr>
          <p:cNvSpPr/>
          <p:nvPr/>
        </p:nvSpPr>
        <p:spPr>
          <a:xfrm>
            <a:off x="6951629" y="2445111"/>
            <a:ext cx="1179576" cy="192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NRF</a:t>
            </a:r>
          </a:p>
          <a:p>
            <a:pPr algn="ctr"/>
            <a:r>
              <a:rPr lang="en-US" sz="2400" dirty="0"/>
              <a:t>RECIE-</a:t>
            </a:r>
          </a:p>
          <a:p>
            <a:pPr algn="ctr"/>
            <a:r>
              <a:rPr lang="en-US" sz="2400" dirty="0"/>
              <a:t>VER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C4492F-FC84-47A1-B675-3FBE2306D858}"/>
              </a:ext>
            </a:extLst>
          </p:cNvPr>
          <p:cNvCxnSpPr/>
          <p:nvPr/>
        </p:nvCxnSpPr>
        <p:spPr>
          <a:xfrm>
            <a:off x="6090859" y="3328505"/>
            <a:ext cx="94183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18856F-97CB-4CDD-B1F4-35D987FFC14A}"/>
              </a:ext>
            </a:extLst>
          </p:cNvPr>
          <p:cNvCxnSpPr/>
          <p:nvPr/>
        </p:nvCxnSpPr>
        <p:spPr>
          <a:xfrm>
            <a:off x="6327648" y="3035808"/>
            <a:ext cx="18288" cy="2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FF8899-3EED-4BA2-9B2D-87FD8FCC98B8}"/>
              </a:ext>
            </a:extLst>
          </p:cNvPr>
          <p:cNvCxnSpPr/>
          <p:nvPr/>
        </p:nvCxnSpPr>
        <p:spPr>
          <a:xfrm>
            <a:off x="6049711" y="3115574"/>
            <a:ext cx="923544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34235-D85C-4AAA-A986-EF3AE8B5C3D0}"/>
              </a:ext>
            </a:extLst>
          </p:cNvPr>
          <p:cNvCxnSpPr/>
          <p:nvPr/>
        </p:nvCxnSpPr>
        <p:spPr>
          <a:xfrm>
            <a:off x="6345936" y="3730752"/>
            <a:ext cx="36576" cy="5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99FC06-B2D9-4AA4-8422-D86C7CD09FE4}"/>
              </a:ext>
            </a:extLst>
          </p:cNvPr>
          <p:cNvCxnSpPr/>
          <p:nvPr/>
        </p:nvCxnSpPr>
        <p:spPr>
          <a:xfrm>
            <a:off x="6090859" y="3626506"/>
            <a:ext cx="90525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33C24-6627-4C5E-B112-707C4CE609CC}"/>
              </a:ext>
            </a:extLst>
          </p:cNvPr>
          <p:cNvCxnSpPr/>
          <p:nvPr/>
        </p:nvCxnSpPr>
        <p:spPr>
          <a:xfrm>
            <a:off x="6049711" y="3273020"/>
            <a:ext cx="102412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42DE48-3ECB-462D-A2EE-C3E514A84250}"/>
              </a:ext>
            </a:extLst>
          </p:cNvPr>
          <p:cNvCxnSpPr/>
          <p:nvPr/>
        </p:nvCxnSpPr>
        <p:spPr>
          <a:xfrm>
            <a:off x="6049711" y="3549249"/>
            <a:ext cx="102412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E5BF67-FF45-4558-8148-DAB92FC9952B}"/>
              </a:ext>
            </a:extLst>
          </p:cNvPr>
          <p:cNvCxnSpPr>
            <a:cxnSpLocks/>
          </p:cNvCxnSpPr>
          <p:nvPr/>
        </p:nvCxnSpPr>
        <p:spPr>
          <a:xfrm flipV="1">
            <a:off x="6068898" y="3439300"/>
            <a:ext cx="1089276" cy="6538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71BE100-647D-4F69-9391-759DADCBE920}"/>
              </a:ext>
            </a:extLst>
          </p:cNvPr>
          <p:cNvSpPr/>
          <p:nvPr/>
        </p:nvSpPr>
        <p:spPr>
          <a:xfrm>
            <a:off x="8815428" y="2539028"/>
            <a:ext cx="1244305" cy="187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NODE</a:t>
            </a:r>
          </a:p>
          <a:p>
            <a:pPr algn="ctr"/>
            <a:r>
              <a:rPr lang="en-US" sz="2400" dirty="0"/>
              <a:t>MCU</a:t>
            </a:r>
            <a:endParaRPr lang="en-IN" sz="2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60F62A-01F2-45FE-9B91-A9E271D7F25C}"/>
              </a:ext>
            </a:extLst>
          </p:cNvPr>
          <p:cNvCxnSpPr/>
          <p:nvPr/>
        </p:nvCxnSpPr>
        <p:spPr>
          <a:xfrm>
            <a:off x="8131205" y="3409803"/>
            <a:ext cx="6873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BBC143C-742E-4C59-A4DB-DFFE776E5202}"/>
              </a:ext>
            </a:extLst>
          </p:cNvPr>
          <p:cNvSpPr/>
          <p:nvPr/>
        </p:nvSpPr>
        <p:spPr>
          <a:xfrm>
            <a:off x="10791439" y="2445111"/>
            <a:ext cx="1314360" cy="20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CLOUD</a:t>
            </a:r>
            <a:endParaRPr lang="en-IN" sz="24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DBAE08-F3E9-4F92-860B-6EFFCF59B14C}"/>
              </a:ext>
            </a:extLst>
          </p:cNvPr>
          <p:cNvCxnSpPr>
            <a:cxnSpLocks/>
          </p:cNvCxnSpPr>
          <p:nvPr/>
        </p:nvCxnSpPr>
        <p:spPr>
          <a:xfrm>
            <a:off x="10059733" y="3243302"/>
            <a:ext cx="804860" cy="29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EC189E-5170-4743-9E7F-F52698D932B5}"/>
              </a:ext>
            </a:extLst>
          </p:cNvPr>
          <p:cNvSpPr txBox="1"/>
          <p:nvPr/>
        </p:nvSpPr>
        <p:spPr>
          <a:xfrm>
            <a:off x="291083" y="701802"/>
            <a:ext cx="817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Block Diagram </a:t>
            </a:r>
            <a:r>
              <a:rPr lang="en-US" sz="4800" dirty="0">
                <a:solidFill>
                  <a:srgbClr val="FF0000"/>
                </a:solidFill>
              </a:rPr>
              <a:t>: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0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A750A-B4A0-4B7A-A3E6-39ACE40A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741E-D816-4FDE-80A9-60D2CE36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Why and Where???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E8888-9734-47D9-9C63-200CD5036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65" y="1569612"/>
            <a:ext cx="10411120" cy="44838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3399"/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Pulse sensor can be used by students , artists , makers , game and mobile developers.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Body temperature is used, at which the measurement is made at the subject’s state of consciousness.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can easily incorporate live heart-rate and body temperature data in their projects.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can use this in various medical purposes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r>
              <a:rPr lang="en-US" dirty="0"/>
              <a:t>whenever there is case of emergency notifications are sent to desired persons.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2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830467-B95A-449F-8F51-91DE13E63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420" y="155332"/>
            <a:ext cx="9144000" cy="605978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HARDWARE REQUIRED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E6B6A-EDB8-4764-9606-EAA4597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800"/>
            <a:ext cx="3049899" cy="2419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78EF4-A293-44D4-AAEE-1C870E23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33" y="1199189"/>
            <a:ext cx="4034672" cy="2107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18C29-AF3A-4D87-8E00-44C1E972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23" y="3429000"/>
            <a:ext cx="2857500" cy="17429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C21AF0-5D36-42F4-89DA-9E783E1B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994" y="1215467"/>
            <a:ext cx="3736157" cy="2107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8E0AC-AB4B-45A7-A677-9BFD07B8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183" y="3601988"/>
            <a:ext cx="2857500" cy="2051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C62EE-4EDB-4149-A17B-1FAA6A032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01989"/>
            <a:ext cx="4671051" cy="2051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4BE506-EDEB-4951-B1F0-1A1F9D8BF2F0}"/>
              </a:ext>
            </a:extLst>
          </p:cNvPr>
          <p:cNvSpPr txBox="1"/>
          <p:nvPr/>
        </p:nvSpPr>
        <p:spPr>
          <a:xfrm>
            <a:off x="139175" y="1010871"/>
            <a:ext cx="213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LM35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4C622-CDFD-42C3-8CAE-D045098F5F63}"/>
              </a:ext>
            </a:extLst>
          </p:cNvPr>
          <p:cNvSpPr txBox="1"/>
          <p:nvPr/>
        </p:nvSpPr>
        <p:spPr>
          <a:xfrm>
            <a:off x="3277678" y="732133"/>
            <a:ext cx="446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PULSE SENSOR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299D7-3811-49F7-8F56-D0673769CD6F}"/>
              </a:ext>
            </a:extLst>
          </p:cNvPr>
          <p:cNvSpPr txBox="1"/>
          <p:nvPr/>
        </p:nvSpPr>
        <p:spPr>
          <a:xfrm>
            <a:off x="7969964" y="605479"/>
            <a:ext cx="333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NODEMCU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7A59F-7725-436C-9ABF-6D58DAC58B34}"/>
              </a:ext>
            </a:extLst>
          </p:cNvPr>
          <p:cNvSpPr txBox="1"/>
          <p:nvPr/>
        </p:nvSpPr>
        <p:spPr>
          <a:xfrm>
            <a:off x="193645" y="5653578"/>
            <a:ext cx="484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ARDUINO       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NRF24L01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A1FC5-1019-4076-80B0-3569D43B2725}"/>
              </a:ext>
            </a:extLst>
          </p:cNvPr>
          <p:cNvSpPr txBox="1"/>
          <p:nvPr/>
        </p:nvSpPr>
        <p:spPr>
          <a:xfrm>
            <a:off x="4903292" y="5580470"/>
            <a:ext cx="466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BREAD BOARD</a:t>
            </a:r>
            <a:endParaRPr lang="en-IN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08478-71AE-4AE6-A96D-BEC5DCA239BE}"/>
              </a:ext>
            </a:extLst>
          </p:cNvPr>
          <p:cNvSpPr txBox="1"/>
          <p:nvPr/>
        </p:nvSpPr>
        <p:spPr>
          <a:xfrm>
            <a:off x="8513365" y="5222691"/>
            <a:ext cx="2901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CONNECTINGWIRES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3753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FBAB-05B6-4FE6-8F5D-F0BDA3A5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37" y="257380"/>
            <a:ext cx="10515600" cy="61141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 LM35 </a:t>
            </a:r>
            <a:r>
              <a:rPr lang="en-US" sz="4800" dirty="0">
                <a:solidFill>
                  <a:srgbClr val="00B050"/>
                </a:solidFill>
              </a:rPr>
              <a:t>:</a:t>
            </a:r>
            <a:endParaRPr lang="en-IN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4AF58-3523-470E-9A67-3ACD797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4" y="868798"/>
            <a:ext cx="3328448" cy="1911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A53AE-7578-4474-A1F8-2EE6184D1F74}"/>
              </a:ext>
            </a:extLst>
          </p:cNvPr>
          <p:cNvSpPr txBox="1"/>
          <p:nvPr/>
        </p:nvSpPr>
        <p:spPr>
          <a:xfrm>
            <a:off x="4568065" y="747725"/>
            <a:ext cx="6036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LM35</a:t>
            </a:r>
            <a:r>
              <a:rPr lang="en-US" dirty="0"/>
              <a:t> is a precision IC temperature sensor with its output proportional to the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temperature can be measured more accurately.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operating temperature range is from </a:t>
            </a:r>
            <a:r>
              <a:rPr lang="en-US" b="1" dirty="0"/>
              <a:t>-55°C to 150°C.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LM35 IC has 3 pins-2 for the power supply and one for the analog </a:t>
            </a:r>
            <a:r>
              <a:rPr lang="en-US" dirty="0" err="1"/>
              <a:t>output.It</a:t>
            </a:r>
            <a:r>
              <a:rPr lang="en-US" dirty="0"/>
              <a:t> is a low voltage IC which uses approximately +5VDC of power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0BB7C-41C7-4D4F-B906-10FAD1A18945}"/>
              </a:ext>
            </a:extLst>
          </p:cNvPr>
          <p:cNvSpPr txBox="1"/>
          <p:nvPr/>
        </p:nvSpPr>
        <p:spPr>
          <a:xfrm>
            <a:off x="83269" y="2866747"/>
            <a:ext cx="975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PULSE SENSOR</a:t>
            </a:r>
            <a:r>
              <a:rPr lang="en-US" sz="4000" dirty="0">
                <a:solidFill>
                  <a:srgbClr val="00B050"/>
                </a:solidFill>
              </a:rPr>
              <a:t> :</a:t>
            </a:r>
            <a:endParaRPr lang="en-IN" sz="40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0FCEC-119A-478C-A4E1-CDC8A45F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4" y="3572923"/>
            <a:ext cx="3446283" cy="252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BD568-377D-4636-8585-FFCAA5DF43DC}"/>
              </a:ext>
            </a:extLst>
          </p:cNvPr>
          <p:cNvSpPr txBox="1"/>
          <p:nvPr/>
        </p:nvSpPr>
        <p:spPr>
          <a:xfrm>
            <a:off x="4962819" y="4166647"/>
            <a:ext cx="684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E003F-0281-485E-839A-DC2E8F7D79F0}"/>
              </a:ext>
            </a:extLst>
          </p:cNvPr>
          <p:cNvSpPr txBox="1"/>
          <p:nvPr/>
        </p:nvSpPr>
        <p:spPr>
          <a:xfrm>
            <a:off x="4568065" y="3933773"/>
            <a:ext cx="70512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Pulse sensor is a plug and play heart-rate sensor for Arduino.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Tap the Pulse Sensor to finger tip, which is connected to Arduino, hence we can read heart-rate.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Working voltage :-  5V.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Working current  :-  4mA.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6623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2808</TotalTime>
  <Words>703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Palatino Linotype</vt:lpstr>
      <vt:lpstr>Gallery</vt:lpstr>
      <vt:lpstr>PowerPoint Presentation</vt:lpstr>
      <vt:lpstr>SMART HEALTH MONITORING SYSTEM</vt:lpstr>
      <vt:lpstr>Project Description </vt:lpstr>
      <vt:lpstr>Project Highlights  </vt:lpstr>
      <vt:lpstr>PowerPoint Presentation</vt:lpstr>
      <vt:lpstr>PowerPoint Presentation</vt:lpstr>
      <vt:lpstr> Why and Where???</vt:lpstr>
      <vt:lpstr>PowerPoint Presentation</vt:lpstr>
      <vt:lpstr>1. LM35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HEALTH MONITORING SYSTEM</dc:title>
  <dc:creator>Svs Raju</dc:creator>
  <cp:lastModifiedBy>Svs Raju</cp:lastModifiedBy>
  <cp:revision>51</cp:revision>
  <dcterms:created xsi:type="dcterms:W3CDTF">2019-05-22T16:53:42Z</dcterms:created>
  <dcterms:modified xsi:type="dcterms:W3CDTF">2019-05-25T01:39:48Z</dcterms:modified>
</cp:coreProperties>
</file>